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61" r:id="rId2"/>
    <p:sldId id="257" r:id="rId3"/>
    <p:sldId id="285" r:id="rId4"/>
    <p:sldId id="263" r:id="rId5"/>
    <p:sldId id="283" r:id="rId6"/>
    <p:sldId id="272" r:id="rId7"/>
    <p:sldId id="275" r:id="rId8"/>
    <p:sldId id="277" r:id="rId9"/>
    <p:sldId id="278" r:id="rId10"/>
    <p:sldId id="276" r:id="rId11"/>
    <p:sldId id="279" r:id="rId12"/>
    <p:sldId id="270" r:id="rId13"/>
    <p:sldId id="280" r:id="rId14"/>
    <p:sldId id="281" r:id="rId15"/>
    <p:sldId id="282" r:id="rId16"/>
    <p:sldId id="288" r:id="rId17"/>
    <p:sldId id="28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F7C9D-48CF-43BD-ACD9-A8959C0B207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4E13C-1E76-43B3-8429-91D0A24109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22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4E13C-1E76-43B3-8429-91D0A241096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7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3D39838-396F-45D3-B4EC-8015480FE354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31FA533-7F42-475A-AEA0-F6499853EA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5459" cy="690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874241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 металлов</a:t>
            </a:r>
            <a:endParaRPr lang="ru-RU" sz="9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1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3289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процесс самопроизвольного разрушения металлов и сплавов под влиянием внешней среды.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5921375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5087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6064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коррозии металлов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196752"/>
            <a:ext cx="80648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внешней среде агрессивных компонентов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 кислорода, воды, оксидов серы, оксидов углерода,  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водных растворов солей и кислот).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Прохождение во внешней среде физико-химических  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процессов ( растворения, электролиза).</a:t>
            </a:r>
          </a:p>
          <a:p>
            <a:pPr marL="457200" indent="-457200">
              <a:buFontTx/>
              <a:buAutoNum type="arabicPeriod" startAt="4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Адсорбция поверхностно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активных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 Различная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металлов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ряду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напряжения.</a:t>
            </a:r>
          </a:p>
          <a:p>
            <a:pPr marL="457200" indent="-457200">
              <a:buAutoNum type="arabicPeriod" startAt="6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биологических объектов.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примесей в металлах, их неоднороднос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708" y="3068960"/>
            <a:ext cx="3528392" cy="2525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8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848" y="404664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коррозийных</a:t>
            </a: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927165" y="1728103"/>
            <a:ext cx="3456384" cy="9088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143047" y="1824752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3356993"/>
            <a:ext cx="3210070" cy="9555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3789040"/>
            <a:ext cx="2160240" cy="1047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18832" y="3356993"/>
            <a:ext cx="3325168" cy="1047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7504" y="3465004"/>
            <a:ext cx="3210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коррозионной среды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17574" y="414733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процессам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18832" y="3547174"/>
            <a:ext cx="3325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разрушений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712539" y="2677455"/>
            <a:ext cx="2942818" cy="543506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3" idx="4"/>
          </p:cNvCxnSpPr>
          <p:nvPr/>
        </p:nvCxnSpPr>
        <p:spPr>
          <a:xfrm>
            <a:off x="4655357" y="2636912"/>
            <a:ext cx="13951" cy="115212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669308" y="2677455"/>
            <a:ext cx="2853961" cy="624592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5669" y="4296001"/>
            <a:ext cx="0" cy="235680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25669" y="4312551"/>
            <a:ext cx="3366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газовая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атмосферная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почвенная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жидкостная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(кислотная, солевая,   </a:t>
            </a:r>
          </a:p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щелочная)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491880" y="4725144"/>
            <a:ext cx="0" cy="1944216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91881" y="5013176"/>
            <a:ext cx="2326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химическая</a:t>
            </a:r>
          </a:p>
          <a:p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электро-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0152" y="4404014"/>
            <a:ext cx="3203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равномерная</a:t>
            </a:r>
          </a:p>
          <a:p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неравномерная</a:t>
            </a:r>
          </a:p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(избирательная,   </a:t>
            </a:r>
          </a:p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местная)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796136" y="4296001"/>
            <a:ext cx="22697" cy="2373359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22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коррозия металлов.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24744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Взаимодействие металлов с сухими газами и жидкостями –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неэлектролитами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вызывает химическую коррозию.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Такому виду коррозии подвергаются турбины, арматура печей, детали двигателей внутреннего сгорания.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 практике этот вид коррозии редок.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6732" y="357301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коррозии: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149080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Meº  - 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nē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Me+n</a:t>
            </a:r>
            <a:endPara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атома металла в ионное состояние.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355976" y="4649490"/>
            <a:ext cx="194421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51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08720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коррозии идет окисление металла без возникновения цепи электрического тока:</a:t>
            </a:r>
          </a:p>
          <a:p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3Fe + 2O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Fe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(FeO•Fe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Оксидная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пленка железа очень рыхлая и не прилегает плотно к поверхности металла, поэтому кислород проникает все дальше и дальше, коррозия идет до полного разрушения предмета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4Al + 3O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2Al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алюминия этот процесс благоприятен, т.к. оксидная пленка плотно прилегает к поверхности металла и нет дальнейшего допуска кислорода к металлу.</a:t>
            </a:r>
          </a:p>
          <a:p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0638" y="284689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коррозия.</a:t>
            </a:r>
          </a:p>
        </p:txBody>
      </p:sp>
    </p:spTree>
    <p:extLst>
      <p:ext uri="{BB962C8B-B14F-4D97-AF65-F5344CB8AC3E}">
        <p14:creationId xmlns:p14="http://schemas.microsoft.com/office/powerpoint/2010/main" val="223021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Электрохимическая коррозия.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293168"/>
            <a:ext cx="810140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Электрохимическая коррозия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 все случаи коррозии, идущие в присутствии воды и жидкостей- электролитов.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Процесс происходит при соприкосновении двух металлов или на поверхности металла, содержащего примеси.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Более активный металл(анод) разрушается.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Скорость коррозии тем больше, чем сильнее отличаются металлы (чем дальше друг от друга расположены в ряду напряжений ).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954" y="4421849"/>
            <a:ext cx="3276872" cy="233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53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способствующие электрохимической коррозии.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772816"/>
            <a:ext cx="87849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дальше друг от друга в ряду активности расположены контактирующие металлы, тем быстрее и активнее идет коррозия.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скоряют коррозию: примеси, неровности поверхности и трещины, повышение температуры.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агрессивной внешней среды (морская вода, грунтовые воды, среда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электролита).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  Действие микроорганизмов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(грибы, бактерии, лишайники).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02897" y="4219639"/>
            <a:ext cx="3833599" cy="247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84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1584087"/>
            <a:ext cx="8208000" cy="489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60648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электрохимической коррозии.</a:t>
            </a:r>
          </a:p>
        </p:txBody>
      </p:sp>
    </p:spTree>
    <p:extLst>
      <p:ext uri="{BB962C8B-B14F-4D97-AF65-F5344CB8AC3E}">
        <p14:creationId xmlns:p14="http://schemas.microsoft.com/office/powerpoint/2010/main" val="133787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последствия  коррозии.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412776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серьезные экологические последствия при утечке  нефти, газа, других химических продуктов.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Недопустима во многих отраслях промышленности: авиационной, химической, нефтеперерабатывающей, атомного машиностроения.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Отрицательно влияет на жизнь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и здоровье человека.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26" y="4050203"/>
            <a:ext cx="4042184" cy="262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54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584087"/>
            <a:ext cx="5472000" cy="346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Ущерб народному хозяйству, наносимый коррозией.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уб 2"/>
          <p:cNvSpPr/>
          <p:nvPr/>
        </p:nvSpPr>
        <p:spPr>
          <a:xfrm>
            <a:off x="323528" y="5334079"/>
            <a:ext cx="1008112" cy="792088"/>
          </a:xfrm>
          <a:prstGeom prst="cub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5072875" y="5334079"/>
            <a:ext cx="1008112" cy="687209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19672" y="522920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металла произведенного за год человеком.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5229200"/>
            <a:ext cx="2987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металла в результате коррозии в год.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3933056"/>
            <a:ext cx="1440160" cy="4616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– 12 %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endCxn id="8" idx="1"/>
          </p:cNvCxnSpPr>
          <p:nvPr/>
        </p:nvCxnSpPr>
        <p:spPr>
          <a:xfrm flipV="1">
            <a:off x="5004048" y="4163889"/>
            <a:ext cx="648072" cy="230832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0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методы защиты металлов от коррозии.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67657" y="1649570"/>
            <a:ext cx="360040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419872" y="1823918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защитных покрытий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9684568" y="2852936"/>
            <a:ext cx="7200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3" idx="2"/>
          </p:cNvCxnSpPr>
          <p:nvPr/>
        </p:nvCxnSpPr>
        <p:spPr>
          <a:xfrm flipH="1">
            <a:off x="1355489" y="3089730"/>
            <a:ext cx="3312368" cy="8850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</p:cNvCxnSpPr>
          <p:nvPr/>
        </p:nvCxnSpPr>
        <p:spPr>
          <a:xfrm>
            <a:off x="4667857" y="3089730"/>
            <a:ext cx="3212752" cy="8850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77213" y="4221088"/>
            <a:ext cx="3762739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112060" y="4221088"/>
            <a:ext cx="3780420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4221088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Металлические изделия покрывают другими металлами: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ромирование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цинковывание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олочение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0914" y="4149080"/>
            <a:ext cx="33635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Металлические изделия покрывают неметаллическими слоями: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аками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расками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эмалями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584087"/>
            <a:ext cx="2456034" cy="150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82122"/>
            <a:ext cx="2260126" cy="168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93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127" y="390228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методы защиты металлов от коррозии.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89721"/>
            <a:ext cx="374441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8127" y="1844825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сплавов стойких к коррозии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683329"/>
            <a:ext cx="3168352" cy="3113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7544" y="3916506"/>
            <a:ext cx="3168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металлических предметов на изделия из нержавеющей стали и других сплавов, коррозийно- стойких.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12060" y="1789721"/>
            <a:ext cx="370841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12060" y="1844825"/>
            <a:ext cx="3708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состава среды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42111" y="3431603"/>
            <a:ext cx="2176987" cy="96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28969" y="3535288"/>
            <a:ext cx="2190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ингибиторов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195736" y="3013856"/>
            <a:ext cx="0" cy="66947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588224" y="3431602"/>
            <a:ext cx="2232248" cy="22809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732240" y="3431913"/>
            <a:ext cx="2088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Деаэрация – удаление растворенного воздуха из воды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>
            <a:stCxn id="9" idx="2"/>
          </p:cNvCxnSpPr>
          <p:nvPr/>
        </p:nvCxnSpPr>
        <p:spPr>
          <a:xfrm flipH="1">
            <a:off x="5112060" y="3013857"/>
            <a:ext cx="1854206" cy="3347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</p:cNvCxnSpPr>
          <p:nvPr/>
        </p:nvCxnSpPr>
        <p:spPr>
          <a:xfrm>
            <a:off x="6966266" y="3013857"/>
            <a:ext cx="810090" cy="3347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0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8" y="208039"/>
            <a:ext cx="9036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методы защиты металлов от коррозии.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988840"/>
            <a:ext cx="41044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11760" y="2132856"/>
            <a:ext cx="4248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Электрохимические методы защиты: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005064"/>
            <a:ext cx="2376264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3861048"/>
            <a:ext cx="2808312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4039210"/>
            <a:ext cx="2592288" cy="2342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3528" y="3861048"/>
            <a:ext cx="2088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заклепок из более активных металлов.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3861048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Прикрепление пластин из более активных металлов.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4208" y="3861048"/>
            <a:ext cx="24482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Нейтрализация тока, возникающего при коррозии.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3" idx="2"/>
          </p:cNvCxnSpPr>
          <p:nvPr/>
        </p:nvCxnSpPr>
        <p:spPr>
          <a:xfrm flipH="1">
            <a:off x="1619672" y="3429000"/>
            <a:ext cx="2988332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" idx="2"/>
            <a:endCxn id="7" idx="0"/>
          </p:cNvCxnSpPr>
          <p:nvPr/>
        </p:nvCxnSpPr>
        <p:spPr>
          <a:xfrm>
            <a:off x="4608004" y="3429000"/>
            <a:ext cx="2988332" cy="61021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3" idx="2"/>
          </p:cNvCxnSpPr>
          <p:nvPr/>
        </p:nvCxnSpPr>
        <p:spPr>
          <a:xfrm>
            <a:off x="4608004" y="3429000"/>
            <a:ext cx="0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5" y="1608743"/>
            <a:ext cx="2340000" cy="200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1397" y="1562682"/>
            <a:ext cx="2257819" cy="208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9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Обобщения, выводы.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040542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 –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окислительно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восстановительный процесс.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 бывает химической и электрохимической.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электрохимической коррозии всегда образуется электрический ток.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активный металл выступает в роли анода; менее активный – катода.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7904" y="2996952"/>
            <a:ext cx="5004000" cy="353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3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268760"/>
            <a:ext cx="8964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металлы главных подгрупп I и II ПСХЭ Д. И. Менделеева имеют малую коррозионную стойкость.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 Металлы побочной подгруппы II группы, III главной  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подгруппы – образуют защитную оксидную плёнку.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Металлы IV группы – стойки к коррозии.</a:t>
            </a:r>
          </a:p>
          <a:p>
            <a:pPr marL="457200" indent="-457200">
              <a:buAutoNum type="arabicPeriod" startAt="4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Металлы V, VI, VII, VIII групп побочных подгрупп способны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пассивации.</a:t>
            </a:r>
          </a:p>
          <a:p>
            <a:pPr marL="457200" indent="-457200">
              <a:buAutoNum type="arabicPeriod" startAt="5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устойчивы металлы VIII группы побочной подгруппы.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663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металлов по группам ПСХЭ.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650" y="4685080"/>
            <a:ext cx="265271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52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Задание!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конспект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49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674</TotalTime>
  <Words>699</Words>
  <Application>Microsoft Office PowerPoint</Application>
  <PresentationFormat>Экран (4:3)</PresentationFormat>
  <Paragraphs>113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Book Antiqua</vt:lpstr>
      <vt:lpstr>Calibri</vt:lpstr>
      <vt:lpstr>Century Gothic</vt:lpstr>
      <vt:lpstr>Times New Roman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Задание! Напишите конспект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</dc:creator>
  <cp:lastModifiedBy>45</cp:lastModifiedBy>
  <cp:revision>48</cp:revision>
  <dcterms:created xsi:type="dcterms:W3CDTF">2015-04-20T06:04:47Z</dcterms:created>
  <dcterms:modified xsi:type="dcterms:W3CDTF">2023-11-07T08:14:40Z</dcterms:modified>
</cp:coreProperties>
</file>